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8.jpg" ContentType="image/jpeg"/>
  <Override PartName="/ppt/media/image30.jpg" ContentType="image/jpeg"/>
  <Override PartName="/ppt/media/image31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47474005" r:id="rId2"/>
    <p:sldId id="290" r:id="rId3"/>
    <p:sldId id="2147474006" r:id="rId4"/>
    <p:sldId id="214747400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DBD73-3DE3-48D3-BD21-A08140DE92A8}" v="10" dt="2026-02-17T06:02:48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Relationship Id="rId14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sam El Hage" userId="ffd47447-49c9-4728-b5a4-cae96e509705" providerId="ADAL" clId="{9B18BF12-AA0C-482B-B5A5-DB310398C5FC}"/>
    <pc:docChg chg="custSel addSld delSld modSld">
      <pc:chgData name="Hussam El Hage" userId="ffd47447-49c9-4728-b5a4-cae96e509705" providerId="ADAL" clId="{9B18BF12-AA0C-482B-B5A5-DB310398C5FC}" dt="2026-02-17T08:46:30.506" v="42" actId="478"/>
      <pc:docMkLst>
        <pc:docMk/>
      </pc:docMkLst>
      <pc:sldChg chg="addSp delSp modSp mod">
        <pc:chgData name="Hussam El Hage" userId="ffd47447-49c9-4728-b5a4-cae96e509705" providerId="ADAL" clId="{9B18BF12-AA0C-482B-B5A5-DB310398C5FC}" dt="2026-02-17T08:46:30.506" v="42" actId="478"/>
        <pc:sldMkLst>
          <pc:docMk/>
          <pc:sldMk cId="0" sldId="290"/>
        </pc:sldMkLst>
        <pc:spChg chg="add mod">
          <ac:chgData name="Hussam El Hage" userId="ffd47447-49c9-4728-b5a4-cae96e509705" providerId="ADAL" clId="{9B18BF12-AA0C-482B-B5A5-DB310398C5FC}" dt="2026-02-17T06:02:20.699" v="20"/>
          <ac:spMkLst>
            <pc:docMk/>
            <pc:sldMk cId="0" sldId="290"/>
            <ac:spMk id="2" creationId="{1FD08293-A46B-B751-9C7F-D07EC394526A}"/>
          </ac:spMkLst>
        </pc:spChg>
        <pc:spChg chg="add mod">
          <ac:chgData name="Hussam El Hage" userId="ffd47447-49c9-4728-b5a4-cae96e509705" providerId="ADAL" clId="{9B18BF12-AA0C-482B-B5A5-DB310398C5FC}" dt="2026-02-17T06:00:54.045" v="19" actId="1076"/>
          <ac:spMkLst>
            <pc:docMk/>
            <pc:sldMk cId="0" sldId="290"/>
            <ac:spMk id="3" creationId="{DBF26055-D6E7-C5CD-59FA-6AA84D1A2D33}"/>
          </ac:spMkLst>
        </pc:spChg>
        <pc:spChg chg="add mod">
          <ac:chgData name="Hussam El Hage" userId="ffd47447-49c9-4728-b5a4-cae96e509705" providerId="ADAL" clId="{9B18BF12-AA0C-482B-B5A5-DB310398C5FC}" dt="2026-02-17T06:02:30.516" v="21"/>
          <ac:spMkLst>
            <pc:docMk/>
            <pc:sldMk cId="0" sldId="290"/>
            <ac:spMk id="4" creationId="{975F6670-08E9-2926-8ECA-77446B823651}"/>
          </ac:spMkLst>
        </pc:spChg>
        <pc:spChg chg="add mod">
          <ac:chgData name="Hussam El Hage" userId="ffd47447-49c9-4728-b5a4-cae96e509705" providerId="ADAL" clId="{9B18BF12-AA0C-482B-B5A5-DB310398C5FC}" dt="2026-02-17T06:02:59.568" v="40" actId="1076"/>
          <ac:spMkLst>
            <pc:docMk/>
            <pc:sldMk cId="0" sldId="290"/>
            <ac:spMk id="5" creationId="{DC7002C0-AB92-10E7-2192-B5A9799AEF99}"/>
          </ac:spMkLst>
        </pc:spChg>
        <pc:spChg chg="add del mod">
          <ac:chgData name="Hussam El Hage" userId="ffd47447-49c9-4728-b5a4-cae96e509705" providerId="ADAL" clId="{9B18BF12-AA0C-482B-B5A5-DB310398C5FC}" dt="2026-02-17T06:02:57.049" v="38" actId="478"/>
          <ac:spMkLst>
            <pc:docMk/>
            <pc:sldMk cId="0" sldId="290"/>
            <ac:spMk id="6" creationId="{8CAEB5D2-A64E-6F2C-CCCF-5668FF4CE45C}"/>
          </ac:spMkLst>
        </pc:spChg>
        <pc:spChg chg="add del mod">
          <ac:chgData name="Hussam El Hage" userId="ffd47447-49c9-4728-b5a4-cae96e509705" providerId="ADAL" clId="{9B18BF12-AA0C-482B-B5A5-DB310398C5FC}" dt="2026-02-17T06:02:57.969" v="39" actId="478"/>
          <ac:spMkLst>
            <pc:docMk/>
            <pc:sldMk cId="0" sldId="290"/>
            <ac:spMk id="8" creationId="{B36ACB28-182E-C369-D37B-5860FFD88D39}"/>
          </ac:spMkLst>
        </pc:spChg>
        <pc:spChg chg="del">
          <ac:chgData name="Hussam El Hage" userId="ffd47447-49c9-4728-b5a4-cae96e509705" providerId="ADAL" clId="{9B18BF12-AA0C-482B-B5A5-DB310398C5FC}" dt="2026-02-17T08:46:30.506" v="42" actId="478"/>
          <ac:spMkLst>
            <pc:docMk/>
            <pc:sldMk cId="0" sldId="290"/>
            <ac:spMk id="22" creationId="{D63238EB-2AC5-8B14-3A4D-88BD2E7C4B3F}"/>
          </ac:spMkLst>
        </pc:spChg>
      </pc:sldChg>
      <pc:sldChg chg="del">
        <pc:chgData name="Hussam El Hage" userId="ffd47447-49c9-4728-b5a4-cae96e509705" providerId="ADAL" clId="{9B18BF12-AA0C-482B-B5A5-DB310398C5FC}" dt="2026-02-17T06:03:19.270" v="41" actId="47"/>
        <pc:sldMkLst>
          <pc:docMk/>
          <pc:sldMk cId="1472844730" sldId="2147474007"/>
        </pc:sldMkLst>
      </pc:sldChg>
      <pc:sldChg chg="addSp delSp modSp add mod">
        <pc:chgData name="Hussam El Hage" userId="ffd47447-49c9-4728-b5a4-cae96e509705" providerId="ADAL" clId="{9B18BF12-AA0C-482B-B5A5-DB310398C5FC}" dt="2026-02-16T12:25:45.072" v="17" actId="14100"/>
        <pc:sldMkLst>
          <pc:docMk/>
          <pc:sldMk cId="2441568006" sldId="2147474008"/>
        </pc:sldMkLst>
        <pc:spChg chg="mod">
          <ac:chgData name="Hussam El Hage" userId="ffd47447-49c9-4728-b5a4-cae96e509705" providerId="ADAL" clId="{9B18BF12-AA0C-482B-B5A5-DB310398C5FC}" dt="2026-02-16T12:25:12.817" v="3" actId="20577"/>
          <ac:spMkLst>
            <pc:docMk/>
            <pc:sldMk cId="2441568006" sldId="2147474008"/>
            <ac:spMk id="2" creationId="{9CA16E65-226C-9520-D1B8-ECA8F201C7FE}"/>
          </ac:spMkLst>
        </pc:spChg>
        <pc:spChg chg="mod">
          <ac:chgData name="Hussam El Hage" userId="ffd47447-49c9-4728-b5a4-cae96e509705" providerId="ADAL" clId="{9B18BF12-AA0C-482B-B5A5-DB310398C5FC}" dt="2026-02-16T12:25:45.072" v="17" actId="14100"/>
          <ac:spMkLst>
            <pc:docMk/>
            <pc:sldMk cId="2441568006" sldId="2147474008"/>
            <ac:spMk id="3" creationId="{EBB4B6A1-09D9-1C11-8E4C-F6BA1D5AF7DA}"/>
          </ac:spMkLst>
        </pc:spChg>
        <pc:spChg chg="add mod">
          <ac:chgData name="Hussam El Hage" userId="ffd47447-49c9-4728-b5a4-cae96e509705" providerId="ADAL" clId="{9B18BF12-AA0C-482B-B5A5-DB310398C5FC}" dt="2026-02-16T12:25:35.336" v="11" actId="1076"/>
          <ac:spMkLst>
            <pc:docMk/>
            <pc:sldMk cId="2441568006" sldId="2147474008"/>
            <ac:spMk id="17" creationId="{DEDE2CFF-B0A9-878D-102A-2BC7F5829A88}"/>
          </ac:spMkLst>
        </pc:spChg>
        <pc:spChg chg="add mod">
          <ac:chgData name="Hussam El Hage" userId="ffd47447-49c9-4728-b5a4-cae96e509705" providerId="ADAL" clId="{9B18BF12-AA0C-482B-B5A5-DB310398C5FC}" dt="2026-02-16T12:25:32.282" v="9" actId="1076"/>
          <ac:spMkLst>
            <pc:docMk/>
            <pc:sldMk cId="2441568006" sldId="2147474008"/>
            <ac:spMk id="18" creationId="{985682CE-99E0-2BA7-17C9-B4066D909A3B}"/>
          </ac:spMkLst>
        </pc:spChg>
        <pc:spChg chg="add mod">
          <ac:chgData name="Hussam El Hage" userId="ffd47447-49c9-4728-b5a4-cae96e509705" providerId="ADAL" clId="{9B18BF12-AA0C-482B-B5A5-DB310398C5FC}" dt="2026-02-16T12:25:34.047" v="10" actId="1076"/>
          <ac:spMkLst>
            <pc:docMk/>
            <pc:sldMk cId="2441568006" sldId="2147474008"/>
            <ac:spMk id="19" creationId="{48488B0B-9E6C-8084-21A8-F9A8177420AA}"/>
          </ac:spMkLst>
        </pc:spChg>
        <pc:spChg chg="add mod">
          <ac:chgData name="Hussam El Hage" userId="ffd47447-49c9-4728-b5a4-cae96e509705" providerId="ADAL" clId="{9B18BF12-AA0C-482B-B5A5-DB310398C5FC}" dt="2026-02-16T12:25:28.215" v="6"/>
          <ac:spMkLst>
            <pc:docMk/>
            <pc:sldMk cId="2441568006" sldId="2147474008"/>
            <ac:spMk id="20" creationId="{606689D7-B609-C454-F03D-D97E294A3151}"/>
          </ac:spMkLst>
        </pc:spChg>
        <pc:grpChg chg="add mod">
          <ac:chgData name="Hussam El Hage" userId="ffd47447-49c9-4728-b5a4-cae96e509705" providerId="ADAL" clId="{9B18BF12-AA0C-482B-B5A5-DB310398C5FC}" dt="2026-02-16T12:25:20.520" v="5"/>
          <ac:grpSpMkLst>
            <pc:docMk/>
            <pc:sldMk cId="2441568006" sldId="2147474008"/>
            <ac:grpSpMk id="8" creationId="{531A74A3-3866-D668-1978-DDD37494980A}"/>
          </ac:grpSpMkLst>
        </pc:grpChg>
        <pc:grpChg chg="add mod">
          <ac:chgData name="Hussam El Hage" userId="ffd47447-49c9-4728-b5a4-cae96e509705" providerId="ADAL" clId="{9B18BF12-AA0C-482B-B5A5-DB310398C5FC}" dt="2026-02-16T12:25:20.520" v="5"/>
          <ac:grpSpMkLst>
            <pc:docMk/>
            <pc:sldMk cId="2441568006" sldId="2147474008"/>
            <ac:grpSpMk id="11" creationId="{E5E52A41-F70E-7C1A-A93E-7E002C94AC0B}"/>
          </ac:grpSpMkLst>
        </pc:grpChg>
        <pc:grpChg chg="add mod">
          <ac:chgData name="Hussam El Hage" userId="ffd47447-49c9-4728-b5a4-cae96e509705" providerId="ADAL" clId="{9B18BF12-AA0C-482B-B5A5-DB310398C5FC}" dt="2026-02-16T12:25:20.520" v="5"/>
          <ac:grpSpMkLst>
            <pc:docMk/>
            <pc:sldMk cId="2441568006" sldId="2147474008"/>
            <ac:grpSpMk id="14" creationId="{D680A87F-9856-5CBD-2CFC-D34F4140EC26}"/>
          </ac:grpSpMkLst>
        </pc:grpChg>
        <pc:picChg chg="del">
          <ac:chgData name="Hussam El Hage" userId="ffd47447-49c9-4728-b5a4-cae96e509705" providerId="ADAL" clId="{9B18BF12-AA0C-482B-B5A5-DB310398C5FC}" dt="2026-02-16T12:25:14.850" v="4" actId="478"/>
          <ac:picMkLst>
            <pc:docMk/>
            <pc:sldMk cId="2441568006" sldId="2147474008"/>
            <ac:picMk id="4" creationId="{A2123CBE-E961-9B39-5476-9A11DED11281}"/>
          </ac:picMkLst>
        </pc:picChg>
        <pc:picChg chg="del">
          <ac:chgData name="Hussam El Hage" userId="ffd47447-49c9-4728-b5a4-cae96e509705" providerId="ADAL" clId="{9B18BF12-AA0C-482B-B5A5-DB310398C5FC}" dt="2026-02-16T12:25:14.850" v="4" actId="478"/>
          <ac:picMkLst>
            <pc:docMk/>
            <pc:sldMk cId="2441568006" sldId="2147474008"/>
            <ac:picMk id="5" creationId="{FCCF4527-95B9-4095-9762-AFECF372BCF4}"/>
          </ac:picMkLst>
        </pc:picChg>
        <pc:picChg chg="del">
          <ac:chgData name="Hussam El Hage" userId="ffd47447-49c9-4728-b5a4-cae96e509705" providerId="ADAL" clId="{9B18BF12-AA0C-482B-B5A5-DB310398C5FC}" dt="2026-02-16T12:25:14.850" v="4" actId="478"/>
          <ac:picMkLst>
            <pc:docMk/>
            <pc:sldMk cId="2441568006" sldId="2147474008"/>
            <ac:picMk id="6" creationId="{6D667EFB-BDA8-03B8-2F63-5546F2BE4EB4}"/>
          </ac:picMkLst>
        </pc:picChg>
        <pc:picChg chg="del">
          <ac:chgData name="Hussam El Hage" userId="ffd47447-49c9-4728-b5a4-cae96e509705" providerId="ADAL" clId="{9B18BF12-AA0C-482B-B5A5-DB310398C5FC}" dt="2026-02-16T12:25:14.850" v="4" actId="478"/>
          <ac:picMkLst>
            <pc:docMk/>
            <pc:sldMk cId="2441568006" sldId="2147474008"/>
            <ac:picMk id="7" creationId="{028FEBCE-C4BA-ECC4-D249-4B04228AB93C}"/>
          </ac:picMkLst>
        </pc:picChg>
        <pc:picChg chg="mod">
          <ac:chgData name="Hussam El Hage" userId="ffd47447-49c9-4728-b5a4-cae96e509705" providerId="ADAL" clId="{9B18BF12-AA0C-482B-B5A5-DB310398C5FC}" dt="2026-02-16T12:25:20.520" v="5"/>
          <ac:picMkLst>
            <pc:docMk/>
            <pc:sldMk cId="2441568006" sldId="2147474008"/>
            <ac:picMk id="9" creationId="{D9CFE44D-0432-DF24-4AD7-B44D352A0BF7}"/>
          </ac:picMkLst>
        </pc:picChg>
        <pc:picChg chg="mod">
          <ac:chgData name="Hussam El Hage" userId="ffd47447-49c9-4728-b5a4-cae96e509705" providerId="ADAL" clId="{9B18BF12-AA0C-482B-B5A5-DB310398C5FC}" dt="2026-02-16T12:25:20.520" v="5"/>
          <ac:picMkLst>
            <pc:docMk/>
            <pc:sldMk cId="2441568006" sldId="2147474008"/>
            <ac:picMk id="10" creationId="{684CD96E-0E81-6BEB-3730-B067F71B0ADB}"/>
          </ac:picMkLst>
        </pc:picChg>
        <pc:picChg chg="mod">
          <ac:chgData name="Hussam El Hage" userId="ffd47447-49c9-4728-b5a4-cae96e509705" providerId="ADAL" clId="{9B18BF12-AA0C-482B-B5A5-DB310398C5FC}" dt="2026-02-16T12:25:20.520" v="5"/>
          <ac:picMkLst>
            <pc:docMk/>
            <pc:sldMk cId="2441568006" sldId="2147474008"/>
            <ac:picMk id="12" creationId="{DD89383D-8272-F6F7-C22E-3929778F61A0}"/>
          </ac:picMkLst>
        </pc:picChg>
        <pc:picChg chg="mod">
          <ac:chgData name="Hussam El Hage" userId="ffd47447-49c9-4728-b5a4-cae96e509705" providerId="ADAL" clId="{9B18BF12-AA0C-482B-B5A5-DB310398C5FC}" dt="2026-02-16T12:25:20.520" v="5"/>
          <ac:picMkLst>
            <pc:docMk/>
            <pc:sldMk cId="2441568006" sldId="2147474008"/>
            <ac:picMk id="13" creationId="{917FAA55-5E8A-2540-542C-06D8576F49DE}"/>
          </ac:picMkLst>
        </pc:picChg>
        <pc:picChg chg="mod">
          <ac:chgData name="Hussam El Hage" userId="ffd47447-49c9-4728-b5a4-cae96e509705" providerId="ADAL" clId="{9B18BF12-AA0C-482B-B5A5-DB310398C5FC}" dt="2026-02-16T12:25:20.520" v="5"/>
          <ac:picMkLst>
            <pc:docMk/>
            <pc:sldMk cId="2441568006" sldId="2147474008"/>
            <ac:picMk id="15" creationId="{F6E71796-2232-CF7F-E943-8A361DACE63A}"/>
          </ac:picMkLst>
        </pc:picChg>
        <pc:picChg chg="mod">
          <ac:chgData name="Hussam El Hage" userId="ffd47447-49c9-4728-b5a4-cae96e509705" providerId="ADAL" clId="{9B18BF12-AA0C-482B-B5A5-DB310398C5FC}" dt="2026-02-16T12:25:20.520" v="5"/>
          <ac:picMkLst>
            <pc:docMk/>
            <pc:sldMk cId="2441568006" sldId="2147474008"/>
            <ac:picMk id="16" creationId="{C7D5029C-D3EB-6342-DC41-294E6C33C4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84DFF">
              <a:alpha val="9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3547" y="559054"/>
            <a:ext cx="6423025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302E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462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302E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346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EE6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12" y="6469722"/>
            <a:ext cx="462876" cy="18051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762" y="6498628"/>
            <a:ext cx="421309" cy="16507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48207" y="6469722"/>
            <a:ext cx="0" cy="213995"/>
          </a:xfrm>
          <a:custGeom>
            <a:avLst/>
            <a:gdLst/>
            <a:ahLst/>
            <a:cxnLst/>
            <a:rect l="l" t="t" r="r" b="b"/>
            <a:pathLst>
              <a:path h="213995">
                <a:moveTo>
                  <a:pt x="0" y="213728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302E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065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302E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205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214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7646" y="393573"/>
            <a:ext cx="10690225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302E2B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7646" y="1498219"/>
            <a:ext cx="5105569" cy="3651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852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e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FC4C4-1269-D102-B29B-079AE7CC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656EF29-8D16-AED6-2C9E-697058FB9204}"/>
              </a:ext>
            </a:extLst>
          </p:cNvPr>
          <p:cNvSpPr txBox="1"/>
          <p:nvPr/>
        </p:nvSpPr>
        <p:spPr>
          <a:xfrm>
            <a:off x="665235" y="1549242"/>
            <a:ext cx="52163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effectLst/>
              </a:rPr>
              <a:t>Mass Visibility &amp; Credibility</a:t>
            </a:r>
            <a:endParaRPr lang="en-US" sz="1100" b="1" dirty="0"/>
          </a:p>
          <a:p>
            <a:r>
              <a:rPr lang="en-US" sz="1100" dirty="0"/>
              <a:t>High-impact DOOH placements across Dubai's key arterial routes and business districts to establish scale and legitimacy</a:t>
            </a:r>
          </a:p>
          <a:p>
            <a:r>
              <a:rPr lang="en-US" sz="1100" b="1" dirty="0">
                <a:effectLst/>
              </a:rPr>
              <a:t>Intent Capture &amp; Conversion</a:t>
            </a:r>
            <a:endParaRPr lang="en-US" sz="1100" b="1" dirty="0"/>
          </a:p>
          <a:p>
            <a:r>
              <a:rPr lang="en-US" sz="1100" dirty="0"/>
              <a:t>Geo-targeted digital activity around Expo Dubai and high-traffic locations to convert interest into ticket purchases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/>
              <a:t>Target Audience: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UAE residents and tourists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/>
              <a:t>Coverage: </a:t>
            </a:r>
          </a:p>
          <a:p>
            <a:pPr>
              <a:defRPr/>
            </a:pPr>
            <a:r>
              <a:rPr lang="en-US" sz="1100" dirty="0"/>
              <a:t>All of UAE + Geo-targeting Expo Dubai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EA0B33-B7BB-8399-65B9-102F7F23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6320"/>
            <a:ext cx="1132963" cy="20116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DB708-DA86-F46C-1047-813E2BE8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76" y="4846320"/>
            <a:ext cx="1131570" cy="20116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28DF9-1903-5153-803A-BCD18E5D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759" y="4846320"/>
            <a:ext cx="1157527" cy="201168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003757-85EB-3C75-897E-0860BA079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534795" y="4846320"/>
            <a:ext cx="1146633" cy="2011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3783AC-A6C5-8112-6258-19A16DFD1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7158" y="4846320"/>
            <a:ext cx="1203524" cy="2011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DD8188-3BAA-D981-C6A0-022253090F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4399" y="4846320"/>
            <a:ext cx="977037" cy="2011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D81507-34B6-5B16-F6C8-4522786F4A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549" y="4846320"/>
            <a:ext cx="1187496" cy="20116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4F8EDC-67A8-E95C-DEEA-DB3892C5FD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8507" y="4846320"/>
            <a:ext cx="1533493" cy="20116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E678EE-1880-6BA3-9356-3F0645F6D5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5541" y="4846320"/>
            <a:ext cx="1728850" cy="2011680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0F392D3A-6B13-2B0A-156B-D32F51E0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46" y="393573"/>
            <a:ext cx="10690225" cy="384721"/>
          </a:xfrm>
        </p:spPr>
        <p:txBody>
          <a:bodyPr/>
          <a:lstStyle/>
          <a:p>
            <a:r>
              <a:rPr lang="en-US" dirty="0"/>
              <a:t>COP28 | Integrated Media Activation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D6951FD-E0A2-7EF2-1487-D25B8F8D6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646" y="924049"/>
            <a:ext cx="5105569" cy="430887"/>
          </a:xfrm>
        </p:spPr>
        <p:txBody>
          <a:bodyPr/>
          <a:lstStyle/>
          <a:p>
            <a:r>
              <a:rPr lang="en-US" dirty="0"/>
              <a:t>Driving nationwide awareness and Green Zone visitation through coordinated physical and digital touchpoints</a:t>
            </a:r>
          </a:p>
        </p:txBody>
      </p:sp>
      <p:pic>
        <p:nvPicPr>
          <p:cNvPr id="35" name="object 11">
            <a:extLst>
              <a:ext uri="{FF2B5EF4-FFF2-40B4-BE49-F238E27FC236}">
                <a16:creationId xmlns:a16="http://schemas.microsoft.com/office/drawing/2014/main" id="{850FB2B8-6F61-5B72-905F-067B8827240A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14593" y="3180475"/>
            <a:ext cx="5177407" cy="1645919"/>
          </a:xfrm>
          <a:prstGeom prst="rect">
            <a:avLst/>
          </a:prstGeom>
        </p:spPr>
      </p:pic>
      <p:pic>
        <p:nvPicPr>
          <p:cNvPr id="36" name="object 13">
            <a:extLst>
              <a:ext uri="{FF2B5EF4-FFF2-40B4-BE49-F238E27FC236}">
                <a16:creationId xmlns:a16="http://schemas.microsoft.com/office/drawing/2014/main" id="{75D028BA-F61B-78D6-9C18-2427F4E8BF50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83496" y="1534555"/>
            <a:ext cx="2508504" cy="16459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F2C8DE-FBBC-9C7A-5890-D7D4891209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2456" y="2120454"/>
            <a:ext cx="553595" cy="5311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B4DB78-5B56-0CCC-99AF-B3EE6E4636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3459" y="2418244"/>
            <a:ext cx="473605" cy="4736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9DEA68-37B8-732A-90C8-D7D62BC22E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605" y="1775961"/>
            <a:ext cx="630011" cy="417016"/>
          </a:xfrm>
          <a:prstGeom prst="round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4D9EC87-13D8-DC2B-DE14-B819D7B92D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3621" y="2418244"/>
            <a:ext cx="473605" cy="4736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936457-7BC3-2C88-1F5E-DAABC75A94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2031" y="1748433"/>
            <a:ext cx="411859" cy="4720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1D2A78D-4F18-BEEC-4833-3A9E6A498D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3783" y="2424214"/>
            <a:ext cx="461665" cy="4616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1D3709F-FC54-6086-2F47-3EE98FC4AB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3459" y="1757604"/>
            <a:ext cx="453731" cy="453731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580F578-56F9-741E-7E86-226F9383B05F}"/>
              </a:ext>
            </a:extLst>
          </p:cNvPr>
          <p:cNvSpPr/>
          <p:nvPr/>
        </p:nvSpPr>
        <p:spPr>
          <a:xfrm>
            <a:off x="566481" y="3429000"/>
            <a:ext cx="2799019" cy="1216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Delivery</a:t>
            </a: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298M+</a:t>
            </a:r>
            <a:r>
              <a:rPr lang="en-US" dirty="0">
                <a:solidFill>
                  <a:schemeClr val="tx1"/>
                </a:solidFill>
              </a:rPr>
              <a:t> Impressions</a:t>
            </a: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15.2M</a:t>
            </a:r>
            <a:r>
              <a:rPr lang="en-US" dirty="0">
                <a:solidFill>
                  <a:schemeClr val="tx1"/>
                </a:solidFill>
              </a:rPr>
              <a:t> Reach</a:t>
            </a: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1.3M</a:t>
            </a:r>
            <a:r>
              <a:rPr lang="en-US" dirty="0">
                <a:solidFill>
                  <a:schemeClr val="tx1"/>
                </a:solidFill>
              </a:rPr>
              <a:t> Clicks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9FD4D99-BA54-6D1E-A565-85AC71EF8D70}"/>
              </a:ext>
            </a:extLst>
          </p:cNvPr>
          <p:cNvSpPr/>
          <p:nvPr/>
        </p:nvSpPr>
        <p:spPr>
          <a:xfrm>
            <a:off x="3496039" y="3429000"/>
            <a:ext cx="2799019" cy="1216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Success Metrics</a:t>
            </a: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11% increase on planned impressions</a:t>
            </a:r>
            <a:endParaRPr lang="en-US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8% Increase on planned reach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5856509" y="411481"/>
            <a:ext cx="6335491" cy="6446519"/>
            <a:chOff x="5856508" y="411479"/>
            <a:chExt cx="6335491" cy="644651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6508" y="4709160"/>
              <a:ext cx="2837687" cy="21488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1305" y="4709159"/>
              <a:ext cx="3520694" cy="21488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0563" y="411479"/>
              <a:ext cx="2861436" cy="21488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4999" y="2560319"/>
              <a:ext cx="5207000" cy="214883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58392" y="748411"/>
            <a:ext cx="457136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>
                <a:solidFill>
                  <a:schemeClr val="tx1"/>
                </a:solidFill>
                <a:latin typeface="Tahoma"/>
                <a:cs typeface="Tahoma"/>
              </a:rPr>
              <a:t>Masdar</a:t>
            </a:r>
            <a:r>
              <a:rPr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pc="-150" dirty="0">
                <a:solidFill>
                  <a:schemeClr val="tx1"/>
                </a:solidFill>
                <a:latin typeface="Tahoma"/>
                <a:cs typeface="Tahoma"/>
              </a:rPr>
              <a:t>–</a:t>
            </a:r>
            <a:r>
              <a:rPr spc="-7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pc="-150" dirty="0">
                <a:solidFill>
                  <a:schemeClr val="tx1"/>
                </a:solidFill>
                <a:latin typeface="Tahoma"/>
                <a:cs typeface="Tahoma"/>
              </a:rPr>
              <a:t>Global</a:t>
            </a:r>
            <a:r>
              <a:rPr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pc="-150" dirty="0">
                <a:solidFill>
                  <a:schemeClr val="tx1"/>
                </a:solidFill>
                <a:latin typeface="Tahoma"/>
                <a:cs typeface="Tahoma"/>
              </a:rPr>
              <a:t>Outreach</a:t>
            </a:r>
            <a:endParaRPr spc="-9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8392" y="1312545"/>
            <a:ext cx="4649470" cy="22115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vl="0">
              <a:spcBef>
                <a:spcPts val="105"/>
              </a:spcBef>
            </a:pPr>
            <a:r>
              <a:rPr lang="en-US" sz="1100" b="1" dirty="0"/>
              <a:t>Objective</a:t>
            </a:r>
            <a:br>
              <a:rPr lang="en-US" sz="1100" dirty="0"/>
            </a:br>
            <a:r>
              <a:rPr lang="en-US" sz="1100" dirty="0"/>
              <a:t>Build awareness of Masdar’s rebrand at a regional and global level</a:t>
            </a:r>
          </a:p>
          <a:p>
            <a:r>
              <a:rPr lang="en-US" sz="1100" b="1" dirty="0"/>
              <a:t>Global Brand Presence</a:t>
            </a:r>
          </a:p>
          <a:p>
            <a:r>
              <a:rPr lang="en-US" sz="1100" dirty="0"/>
              <a:t>Strategically placed branding across high-impact airport and OOH environments to establish Masdar’s leadership in sustainability on a global stage</a:t>
            </a:r>
          </a:p>
          <a:p>
            <a:r>
              <a:rPr lang="en-US" sz="1100" b="1" dirty="0"/>
              <a:t>Digital Amplification &amp; Performance</a:t>
            </a:r>
          </a:p>
          <a:p>
            <a:r>
              <a:rPr lang="en-US" sz="1100" dirty="0"/>
              <a:t>Digital and social campaigns deployed to extend reach, drive engagement, and generate qualified traffic across priority markets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Coverage: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/>
              <a:cs typeface="Tahoma"/>
            </a:endParaRPr>
          </a:p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USA</a:t>
            </a:r>
            <a:r>
              <a:rPr kumimoji="0" sz="1100" b="0" i="0" u="none" strike="noStrike" kern="0" cap="none" spc="1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(JFK</a:t>
            </a:r>
            <a:r>
              <a:rPr kumimoji="0" sz="1100" b="0" i="0" u="none" strike="noStrike" kern="0" cap="none" spc="-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&amp;</a:t>
            </a:r>
            <a:r>
              <a:rPr kumimoji="0" sz="1100" b="0" i="0" u="none" strike="noStrike" kern="0" cap="none" spc="2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Washington),</a:t>
            </a:r>
            <a:r>
              <a:rPr kumimoji="0" sz="1100" b="0" i="0" u="none" strike="noStrike" kern="0" cap="none" spc="-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KSA</a:t>
            </a:r>
            <a:r>
              <a:rPr kumimoji="0" sz="1100" b="0" i="0" u="none" strike="noStrike" kern="0" cap="none" spc="1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(Riyadh</a:t>
            </a:r>
            <a:r>
              <a:rPr kumimoji="0" sz="1100" b="0" i="0" u="none" strike="noStrike" kern="0" cap="none" spc="-3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&amp;</a:t>
            </a:r>
            <a:r>
              <a:rPr kumimoji="0" sz="1100" b="0" i="0" u="none" strike="noStrike" kern="0" cap="none" spc="1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Jeddah),</a:t>
            </a:r>
            <a:r>
              <a:rPr kumimoji="0" sz="11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Paris-CDG,</a:t>
            </a:r>
            <a:r>
              <a:rPr kumimoji="0" sz="1100" b="0" i="0" u="none" strike="noStrike" kern="0" cap="none" spc="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London</a:t>
            </a:r>
            <a:r>
              <a:rPr kumimoji="0" sz="1100" b="0" i="0" u="none" strike="noStrike" kern="0" cap="none" spc="2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–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Heathrow,</a:t>
            </a:r>
            <a:r>
              <a:rPr kumimoji="0" sz="11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Germany</a:t>
            </a:r>
            <a:r>
              <a:rPr kumimoji="0" sz="1100" b="0" i="0" u="none" strike="noStrike" kern="0" cap="none" spc="-5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–</a:t>
            </a:r>
            <a:r>
              <a:rPr kumimoji="0" sz="1100" b="0" i="0" u="none" strike="noStrike" kern="0" cap="none" spc="-3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Frankfurt,</a:t>
            </a: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Indonesia-</a:t>
            </a:r>
            <a:r>
              <a:rPr kumimoji="0" sz="1100" b="0" i="0" u="none" strike="noStrike" kern="0" cap="none" spc="-6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Jakarta,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London</a:t>
            </a:r>
            <a:r>
              <a:rPr kumimoji="0" sz="1100" b="0" i="0" u="none" strike="noStrike" kern="0" cap="none" spc="-3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(Canary</a:t>
            </a:r>
            <a:r>
              <a:rPr kumimoji="0" sz="11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Warf), Kenya,</a:t>
            </a:r>
            <a:r>
              <a:rPr kumimoji="0" sz="11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NewYork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D08293-A46B-B751-9C7F-D07EC394526A}"/>
              </a:ext>
            </a:extLst>
          </p:cNvPr>
          <p:cNvSpPr/>
          <p:nvPr/>
        </p:nvSpPr>
        <p:spPr>
          <a:xfrm>
            <a:off x="0" y="3698956"/>
            <a:ext cx="1828800" cy="128016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Overall </a:t>
            </a: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EDD18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Impressions</a:t>
            </a: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delivered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all" spc="0" normalizeH="0" baseline="0" noProof="0" dirty="0">
              <a:ln>
                <a:noFill/>
              </a:ln>
              <a:solidFill>
                <a:srgbClr val="1F222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4D6B6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383,493,319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F26055-D6E7-C5CD-59FA-6AA84D1A2D33}"/>
              </a:ext>
            </a:extLst>
          </p:cNvPr>
          <p:cNvSpPr/>
          <p:nvPr/>
        </p:nvSpPr>
        <p:spPr>
          <a:xfrm>
            <a:off x="1919493" y="3698956"/>
            <a:ext cx="1828800" cy="128016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Overall </a:t>
            </a:r>
            <a:r>
              <a:rPr kumimoji="0" lang="en-US" sz="1200" b="1" i="0" u="none" strike="noStrike" kern="0" cap="all" spc="0" normalizeH="0" baseline="0" noProof="0">
                <a:ln>
                  <a:noFill/>
                </a:ln>
                <a:solidFill>
                  <a:srgbClr val="EDD18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clicks</a:t>
            </a:r>
            <a:r>
              <a:rPr kumimoji="0" lang="en-US" sz="1200" b="1" i="0" u="none" strike="noStrike" kern="0" cap="all" spc="0" normalizeH="0" baseline="0" noProof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delivered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all" spc="0" normalizeH="0" baseline="0" noProof="0">
              <a:ln>
                <a:noFill/>
              </a:ln>
              <a:solidFill>
                <a:srgbClr val="1F222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>
                <a:ln>
                  <a:noFill/>
                </a:ln>
                <a:solidFill>
                  <a:srgbClr val="4D6B6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397,914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5F6670-08E9-2926-8ECA-77446B823651}"/>
              </a:ext>
            </a:extLst>
          </p:cNvPr>
          <p:cNvSpPr/>
          <p:nvPr/>
        </p:nvSpPr>
        <p:spPr>
          <a:xfrm>
            <a:off x="3838986" y="3698956"/>
            <a:ext cx="1828800" cy="128016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Overall </a:t>
            </a: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EDD18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views</a:t>
            </a: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delivered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all" spc="0" normalizeH="0" baseline="0" noProof="0" dirty="0">
              <a:ln>
                <a:noFill/>
              </a:ln>
              <a:solidFill>
                <a:srgbClr val="1F222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4D6B6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64,406,021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7002C0-AB92-10E7-2192-B5A9799AEF99}"/>
              </a:ext>
            </a:extLst>
          </p:cNvPr>
          <p:cNvSpPr/>
          <p:nvPr/>
        </p:nvSpPr>
        <p:spPr>
          <a:xfrm>
            <a:off x="1517188" y="4979116"/>
            <a:ext cx="1828800" cy="128016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Reach achieved</a:t>
            </a:r>
            <a:endParaRPr kumimoji="0" lang="en-US" sz="1200" b="1" i="0" u="none" strike="noStrike" kern="0" cap="all" spc="0" normalizeH="0" baseline="0" noProof="0" dirty="0">
              <a:ln>
                <a:noFill/>
              </a:ln>
              <a:solidFill>
                <a:srgbClr val="4D6B63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all" spc="0" normalizeH="0" baseline="0" noProof="0" dirty="0">
              <a:ln>
                <a:noFill/>
              </a:ln>
              <a:solidFill>
                <a:srgbClr val="1F222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88,639,019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8257-F84C-2BCF-3382-15D4C52A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46" y="393573"/>
            <a:ext cx="10690225" cy="384721"/>
          </a:xfrm>
        </p:spPr>
        <p:txBody>
          <a:bodyPr/>
          <a:lstStyle/>
          <a:p>
            <a:r>
              <a:rPr lang="en-US" dirty="0"/>
              <a:t>SCZONE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EC428-B78C-1AF6-4AE0-728E7270B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785" y="1044437"/>
            <a:ext cx="5105569" cy="4308872"/>
          </a:xfrm>
        </p:spPr>
        <p:txBody>
          <a:bodyPr/>
          <a:lstStyle/>
          <a:p>
            <a:r>
              <a:rPr lang="en-US" dirty="0"/>
              <a:t>Strengthen awareness and visibility of </a:t>
            </a:r>
            <a:r>
              <a:rPr lang="en-US" dirty="0" err="1"/>
              <a:t>SCZone</a:t>
            </a:r>
            <a:r>
              <a:rPr lang="en-US" dirty="0"/>
              <a:t> among global and regional business audiences through high-impact business-focused television programming as part of COP27 activities.</a:t>
            </a:r>
          </a:p>
          <a:p>
            <a:endParaRPr lang="en-US" dirty="0"/>
          </a:p>
          <a:p>
            <a:r>
              <a:rPr lang="en-US" b="1" dirty="0"/>
              <a:t>Execution Approach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Selective presence across leading international and regional television news networks, with a focused placement strategy within business and economy-related programming aligned to the target audience’s interests.</a:t>
            </a:r>
          </a:p>
          <a:p>
            <a:endParaRPr lang="en-US" dirty="0"/>
          </a:p>
          <a:p>
            <a:r>
              <a:rPr lang="en-US" dirty="0"/>
              <a:t>Strategic coverage across primary markets namely UAE, France, Germany, UK, USA and China</a:t>
            </a:r>
          </a:p>
          <a:p>
            <a:r>
              <a:rPr lang="en-US" dirty="0"/>
              <a:t>Utilizing out of home assets as well the countries’ capital airports to raise awareness and invite participation 	during COP27 namely; Dubai International Airport, Paris Charles de Gaulle Airport, Frankfurt Airport, London 	Heathrow Airport, JFK International Airport and Beijing Capital International Airport</a:t>
            </a:r>
          </a:p>
          <a:p>
            <a:r>
              <a:rPr lang="en-US" dirty="0"/>
              <a:t>, </a:t>
            </a:r>
          </a:p>
        </p:txBody>
      </p:sp>
      <p:pic>
        <p:nvPicPr>
          <p:cNvPr id="4" name="object 12">
            <a:extLst>
              <a:ext uri="{FF2B5EF4-FFF2-40B4-BE49-F238E27FC236}">
                <a16:creationId xmlns:a16="http://schemas.microsoft.com/office/drawing/2014/main" id="{CBB0DB06-FDC1-90D9-2D47-B6242628DE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7100" y="4978400"/>
            <a:ext cx="6184899" cy="1879598"/>
          </a:xfrm>
          <a:prstGeom prst="rect">
            <a:avLst/>
          </a:prstGeom>
        </p:spPr>
      </p:pic>
      <p:pic>
        <p:nvPicPr>
          <p:cNvPr id="5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CA8A06F-E589-76B2-C607-C99A7C9DA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019" y="2818400"/>
            <a:ext cx="3847981" cy="2160000"/>
          </a:xfrm>
          <a:prstGeom prst="rect">
            <a:avLst/>
          </a:prstGeom>
        </p:spPr>
      </p:pic>
      <p:pic>
        <p:nvPicPr>
          <p:cNvPr id="6" name="Picture 5" descr="A picture containing text, sky, way, scene&#10;&#10;Description automatically generated">
            <a:extLst>
              <a:ext uri="{FF2B5EF4-FFF2-40B4-BE49-F238E27FC236}">
                <a16:creationId xmlns:a16="http://schemas.microsoft.com/office/drawing/2014/main" id="{D13637D1-0568-FF0D-EFE2-89C4DF678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10" y="57208"/>
            <a:ext cx="3681589" cy="2761192"/>
          </a:xfrm>
          <a:prstGeom prst="rect">
            <a:avLst/>
          </a:prstGeom>
        </p:spPr>
      </p:pic>
      <p:pic>
        <p:nvPicPr>
          <p:cNvPr id="7" name="Picture 6" descr="A picture containing text, floor, building&#10;&#10;Description automatically generated">
            <a:extLst>
              <a:ext uri="{FF2B5EF4-FFF2-40B4-BE49-F238E27FC236}">
                <a16:creationId xmlns:a16="http://schemas.microsoft.com/office/drawing/2014/main" id="{DA508BD2-4F6A-3691-1D29-AFA75ABE2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044437"/>
            <a:ext cx="3549420" cy="1994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295A5-C37C-7F44-1ACA-9A3581270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5467216"/>
            <a:ext cx="3575298" cy="13833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FE55D3B-B089-3B03-CE0F-921C1B0253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5437939"/>
            <a:ext cx="2511248" cy="1412577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07C7699-1CD9-D947-1E7D-E7A9ECAD61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355" y="3005420"/>
            <a:ext cx="2620664" cy="1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5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51F60-E40C-5698-E818-8518C7534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6E65-226C-9520-D1B8-ECA8F201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46" y="393573"/>
            <a:ext cx="10690225" cy="384721"/>
          </a:xfrm>
        </p:spPr>
        <p:txBody>
          <a:bodyPr/>
          <a:lstStyle/>
          <a:p>
            <a:r>
              <a:rPr lang="en-US" dirty="0"/>
              <a:t>RDH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4B6A1-09D9-1C11-8E4C-F6BA1D5AF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003" y="1136083"/>
            <a:ext cx="7320824" cy="3662541"/>
          </a:xfrm>
        </p:spPr>
        <p:txBody>
          <a:bodyPr/>
          <a:lstStyle/>
          <a:p>
            <a:pPr lvl="0" algn="l" rtl="0">
              <a:defRPr/>
            </a:pPr>
            <a:r>
              <a:rPr lang="en-US" b="1" kern="1200" dirty="0">
                <a:ea typeface="Lato" panose="020F0502020204030203" pitchFamily="34" charset="0"/>
                <a:cs typeface="Lato" panose="020F0502020204030203" pitchFamily="34" charset="0"/>
              </a:rPr>
              <a:t>Campaign Objectives</a:t>
            </a:r>
            <a:r>
              <a:rPr lang="en-US" kern="1200" dirty="0"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lvl="0" algn="l" rtl="0">
              <a:defRPr/>
            </a:pPr>
            <a:r>
              <a:rPr lang="en-US" kern="1200" dirty="0">
                <a:ea typeface="Lato" panose="020F0502020204030203" pitchFamily="34" charset="0"/>
                <a:cs typeface="Lato" panose="020F0502020204030203" pitchFamily="34" charset="0"/>
              </a:rPr>
              <a:t>Launch RDH as a new entity in the UAE market by introducing its vision, mission, and unique value proposition to target audiences. </a:t>
            </a:r>
          </a:p>
          <a:p>
            <a:pPr lvl="0" algn="l" rtl="0">
              <a:defRPr/>
            </a:pPr>
            <a:endParaRPr lang="en-US" kern="12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 algn="l">
              <a:defRPr/>
            </a:pPr>
            <a:r>
              <a:rPr lang="en-US" b="1" kern="1200" dirty="0">
                <a:ea typeface="Lato" panose="020F0502020204030203" pitchFamily="34" charset="0"/>
                <a:cs typeface="Lato" panose="020F0502020204030203" pitchFamily="34" charset="0"/>
              </a:rPr>
              <a:t>Target audience:</a:t>
            </a:r>
          </a:p>
          <a:p>
            <a:pPr lvl="0" algn="l" rtl="0">
              <a:defRPr/>
            </a:pP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en-US" kern="1200" dirty="0">
                <a:ea typeface="Lato" panose="020F0502020204030203" pitchFamily="34" charset="0"/>
                <a:cs typeface="Lato" panose="020F0502020204030203" pitchFamily="34" charset="0"/>
              </a:rPr>
              <a:t>ocus on users aged 28–60 with interests in property, home design, or life events like moving and geo-target affluent areas for better lead quality..</a:t>
            </a:r>
          </a:p>
          <a:p>
            <a:pPr lvl="0" algn="l" rtl="0">
              <a:defRPr/>
            </a:pPr>
            <a:r>
              <a:rPr lang="en-US" kern="1200" dirty="0"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</a:p>
          <a:p>
            <a:pPr lvl="0" algn="l" rtl="0">
              <a:defRPr/>
            </a:pPr>
            <a:r>
              <a:rPr lang="en-US" b="1" kern="1200" dirty="0">
                <a:ea typeface="Lato" panose="020F0502020204030203" pitchFamily="34" charset="0"/>
                <a:cs typeface="Lato" panose="020F0502020204030203" pitchFamily="34" charset="0"/>
              </a:rPr>
              <a:t>Execution:</a:t>
            </a:r>
          </a:p>
          <a:p>
            <a:pPr lvl="0" algn="l" rtl="0">
              <a:defRPr/>
            </a:pP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Create pre-launch buzz, then scale awareness through a multi-platform rollout combining storytelling, audience targeting, and localized creative for both corporate and public audiences.</a:t>
            </a:r>
          </a:p>
          <a:p>
            <a:pPr lvl="0" algn="l" rtl="0">
              <a:defRPr/>
            </a:pPr>
            <a:endParaRPr lang="en-US" kern="12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 algn="l" rtl="0">
              <a:defRPr/>
            </a:pPr>
            <a:r>
              <a:rPr lang="en-US" b="1" kern="1200" dirty="0">
                <a:ea typeface="Lato" panose="020F0502020204030203" pitchFamily="34" charset="0"/>
                <a:cs typeface="Lato" panose="020F0502020204030203" pitchFamily="34" charset="0"/>
              </a:rPr>
              <a:t>Coverage:</a:t>
            </a:r>
            <a:r>
              <a:rPr lang="en-US" kern="12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lvl="0" algn="l" rtl="0">
              <a:defRPr/>
            </a:pPr>
            <a:r>
              <a:rPr lang="en-US" kern="1200" dirty="0">
                <a:ea typeface="Lato" panose="020F0502020204030203" pitchFamily="34" charset="0"/>
                <a:cs typeface="Lato" panose="020F0502020204030203" pitchFamily="34" charset="0"/>
              </a:rPr>
              <a:t> UAE, UK, and South Africa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1A74A3-3866-D668-1978-DDD37494980A}"/>
              </a:ext>
            </a:extLst>
          </p:cNvPr>
          <p:cNvGrpSpPr/>
          <p:nvPr/>
        </p:nvGrpSpPr>
        <p:grpSpPr>
          <a:xfrm>
            <a:off x="10456086" y="615696"/>
            <a:ext cx="1498344" cy="3016665"/>
            <a:chOff x="1107199" y="807720"/>
            <a:chExt cx="1498344" cy="3016665"/>
          </a:xfrm>
        </p:grpSpPr>
        <p:pic>
          <p:nvPicPr>
            <p:cNvPr id="9" name="Picture 8" descr="A group of cell phones with a screenshot of a person and person&#10;&#10;AI-generated content may be incorrect.">
              <a:extLst>
                <a:ext uri="{FF2B5EF4-FFF2-40B4-BE49-F238E27FC236}">
                  <a16:creationId xmlns:a16="http://schemas.microsoft.com/office/drawing/2014/main" id="{D9CFE44D-0432-DF24-4AD7-B44D352A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3" t="29071" r="71304" b="10788"/>
            <a:stretch/>
          </p:blipFill>
          <p:spPr>
            <a:xfrm>
              <a:off x="1107199" y="807720"/>
              <a:ext cx="1498344" cy="30166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4CD96E-0E81-6BEB-3730-B067F71B0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158" y="1082040"/>
              <a:ext cx="1244582" cy="24304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52A41-F70E-7C1A-A93E-7E002C94AC0B}"/>
              </a:ext>
            </a:extLst>
          </p:cNvPr>
          <p:cNvGrpSpPr/>
          <p:nvPr/>
        </p:nvGrpSpPr>
        <p:grpSpPr>
          <a:xfrm>
            <a:off x="10461372" y="3669792"/>
            <a:ext cx="1498344" cy="3016665"/>
            <a:chOff x="3822828" y="807720"/>
            <a:chExt cx="1498344" cy="3016665"/>
          </a:xfrm>
        </p:grpSpPr>
        <p:pic>
          <p:nvPicPr>
            <p:cNvPr id="12" name="Picture 11" descr="A group of cell phones with a screenshot of a person and person&#10;&#10;AI-generated content may be incorrect.">
              <a:extLst>
                <a:ext uri="{FF2B5EF4-FFF2-40B4-BE49-F238E27FC236}">
                  <a16:creationId xmlns:a16="http://schemas.microsoft.com/office/drawing/2014/main" id="{DD89383D-8272-F6F7-C22E-3929778F6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3" t="29071" r="71304" b="10788"/>
            <a:stretch/>
          </p:blipFill>
          <p:spPr>
            <a:xfrm>
              <a:off x="3822828" y="807720"/>
              <a:ext cx="1498344" cy="3016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7FAA55-5E8A-2540-542C-06D8576F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4568" y="1082040"/>
              <a:ext cx="1254461" cy="243049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0A87F-9856-5CBD-2CFC-D34F4140EC26}"/>
              </a:ext>
            </a:extLst>
          </p:cNvPr>
          <p:cNvGrpSpPr/>
          <p:nvPr/>
        </p:nvGrpSpPr>
        <p:grpSpPr>
          <a:xfrm>
            <a:off x="8840885" y="3663268"/>
            <a:ext cx="1498344" cy="3016665"/>
            <a:chOff x="3822828" y="807720"/>
            <a:chExt cx="1498344" cy="3016665"/>
          </a:xfrm>
        </p:grpSpPr>
        <p:pic>
          <p:nvPicPr>
            <p:cNvPr id="15" name="Picture 14" descr="A group of cell phones with a screenshot of a person and person&#10;&#10;AI-generated content may be incorrect.">
              <a:extLst>
                <a:ext uri="{FF2B5EF4-FFF2-40B4-BE49-F238E27FC236}">
                  <a16:creationId xmlns:a16="http://schemas.microsoft.com/office/drawing/2014/main" id="{F6E71796-2232-CF7F-E943-8A361DAC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3" t="29071" r="71304" b="10788"/>
            <a:stretch/>
          </p:blipFill>
          <p:spPr>
            <a:xfrm>
              <a:off x="3822828" y="807720"/>
              <a:ext cx="1498344" cy="301666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D5029C-D3EB-6342-DC41-294E6C33C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063" y="1043940"/>
              <a:ext cx="1249449" cy="2451088"/>
            </a:xfrm>
            <a:prstGeom prst="rect">
              <a:avLst/>
            </a:prstGeom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DE2CFF-B0A9-878D-102A-2BC7F5829A88}"/>
              </a:ext>
            </a:extLst>
          </p:cNvPr>
          <p:cNvSpPr/>
          <p:nvPr/>
        </p:nvSpPr>
        <p:spPr>
          <a:xfrm>
            <a:off x="734990" y="5318693"/>
            <a:ext cx="1828800" cy="128016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Total Impressions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all" spc="0" normalizeH="0" baseline="0" noProof="0" dirty="0">
              <a:ln>
                <a:noFill/>
              </a:ln>
              <a:solidFill>
                <a:srgbClr val="1F2221"/>
              </a:solidFill>
              <a:effectLst/>
              <a:uLnTx/>
              <a:uFillTx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cap="all" dirty="0">
                <a:solidFill>
                  <a:srgbClr val="1F2221"/>
                </a:solidFill>
                <a:ea typeface="Lato" panose="020F0502020204030203" pitchFamily="34" charset="0"/>
                <a:cs typeface="Lato" panose="020F0502020204030203" pitchFamily="34" charset="0"/>
              </a:rPr>
              <a:t>156,764,715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5682CE-99E0-2BA7-17C9-B4066D909A3B}"/>
              </a:ext>
            </a:extLst>
          </p:cNvPr>
          <p:cNvSpPr/>
          <p:nvPr/>
        </p:nvSpPr>
        <p:spPr>
          <a:xfrm>
            <a:off x="4386487" y="5156414"/>
            <a:ext cx="1828800" cy="128016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Overall clicks delivered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all" spc="0" normalizeH="0" baseline="0" noProof="0" dirty="0">
              <a:ln>
                <a:noFill/>
              </a:ln>
              <a:solidFill>
                <a:srgbClr val="1F2221"/>
              </a:solidFill>
              <a:effectLst/>
              <a:uLnTx/>
              <a:uFillTx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600,241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8488B0B-9E6C-8084-21A8-F9A8177420AA}"/>
              </a:ext>
            </a:extLst>
          </p:cNvPr>
          <p:cNvSpPr/>
          <p:nvPr/>
        </p:nvSpPr>
        <p:spPr>
          <a:xfrm>
            <a:off x="6337027" y="5156414"/>
            <a:ext cx="1828800" cy="128016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Engagement Rate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all" spc="0" normalizeH="0" baseline="0" noProof="0" dirty="0">
              <a:ln>
                <a:noFill/>
              </a:ln>
              <a:solidFill>
                <a:srgbClr val="1F2221"/>
              </a:solidFill>
              <a:effectLst/>
              <a:uLnTx/>
              <a:uFillTx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cap="all" dirty="0">
                <a:solidFill>
                  <a:srgbClr val="1F2221"/>
                </a:solidFill>
                <a:ea typeface="Lato" panose="020F0502020204030203" pitchFamily="34" charset="0"/>
                <a:cs typeface="Lato" panose="020F0502020204030203" pitchFamily="34" charset="0"/>
              </a:rPr>
              <a:t>2.19%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cap="all" dirty="0">
                <a:solidFill>
                  <a:srgbClr val="1F2221"/>
                </a:solidFill>
                <a:ea typeface="Lato" panose="020F0502020204030203" pitchFamily="34" charset="0"/>
                <a:cs typeface="Lato" panose="020F0502020204030203" pitchFamily="34" charset="0"/>
              </a:rPr>
              <a:t>15% Higher than industry benchmarks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06689D7-B609-C454-F03D-D97E294A3151}"/>
              </a:ext>
            </a:extLst>
          </p:cNvPr>
          <p:cNvSpPr/>
          <p:nvPr/>
        </p:nvSpPr>
        <p:spPr>
          <a:xfrm>
            <a:off x="2686450" y="5318693"/>
            <a:ext cx="1828800" cy="128016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TOTAL VIEWS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0" cap="all" dirty="0">
              <a:solidFill>
                <a:srgbClr val="1F222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all" spc="0" normalizeH="0" baseline="0" noProof="0" dirty="0">
                <a:ln>
                  <a:noFill/>
                </a:ln>
                <a:solidFill>
                  <a:srgbClr val="1F2221"/>
                </a:solidFill>
                <a:effectLst/>
                <a:uLnTx/>
                <a:uFillTx/>
                <a:ea typeface="Lato" panose="020F0502020204030203" pitchFamily="34" charset="0"/>
                <a:cs typeface="Lato" panose="020F0502020204030203" pitchFamily="34" charset="0"/>
              </a:rPr>
              <a:t>12,200,569</a:t>
            </a:r>
          </a:p>
        </p:txBody>
      </p:sp>
    </p:spTree>
    <p:extLst>
      <p:ext uri="{BB962C8B-B14F-4D97-AF65-F5344CB8AC3E}">
        <p14:creationId xmlns:p14="http://schemas.microsoft.com/office/powerpoint/2010/main" val="24415680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0834CCFEFF784D971A0D4CB79F9C4C" ma:contentTypeVersion="13" ma:contentTypeDescription="Create a new document." ma:contentTypeScope="" ma:versionID="fb982fabb0cfa930da703330ea58ae5b">
  <xsd:schema xmlns:xsd="http://www.w3.org/2001/XMLSchema" xmlns:xs="http://www.w3.org/2001/XMLSchema" xmlns:p="http://schemas.microsoft.com/office/2006/metadata/properties" xmlns:ns2="4a1508f7-c889-4edf-b858-a3fc51f2912e" xmlns:ns3="58e259ec-e241-4313-a471-1b45db816705" targetNamespace="http://schemas.microsoft.com/office/2006/metadata/properties" ma:root="true" ma:fieldsID="ba53688191b77cc29f1bad1349fd2afa" ns2:_="" ns3:_="">
    <xsd:import namespace="4a1508f7-c889-4edf-b858-a3fc51f2912e"/>
    <xsd:import namespace="58e259ec-e241-4313-a471-1b45db8167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508f7-c889-4edf-b858-a3fc51f291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35187fe-2f69-42f3-94e7-48a868ab42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e259ec-e241-4313-a471-1b45db81670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49a5d47-6e3b-4157-b5d8-6464885d438d}" ma:internalName="TaxCatchAll" ma:showField="CatchAllData" ma:web="58e259ec-e241-4313-a471-1b45db8167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a1508f7-c889-4edf-b858-a3fc51f2912e">
      <Terms xmlns="http://schemas.microsoft.com/office/infopath/2007/PartnerControls"/>
    </lcf76f155ced4ddcb4097134ff3c332f>
    <TaxCatchAll xmlns="58e259ec-e241-4313-a471-1b45db816705" xsi:nil="true"/>
  </documentManagement>
</p:properties>
</file>

<file path=customXml/itemProps1.xml><?xml version="1.0" encoding="utf-8"?>
<ds:datastoreItem xmlns:ds="http://schemas.openxmlformats.org/officeDocument/2006/customXml" ds:itemID="{82A0D85C-BE56-4C5E-AB63-9CD2E8072DEE}"/>
</file>

<file path=customXml/itemProps2.xml><?xml version="1.0" encoding="utf-8"?>
<ds:datastoreItem xmlns:ds="http://schemas.openxmlformats.org/officeDocument/2006/customXml" ds:itemID="{7F0192C7-1C44-4393-BCDE-27EE50F64BB7}"/>
</file>

<file path=customXml/itemProps3.xml><?xml version="1.0" encoding="utf-8"?>
<ds:datastoreItem xmlns:ds="http://schemas.openxmlformats.org/officeDocument/2006/customXml" ds:itemID="{82B1A8AB-5C36-41F6-8075-91E1D0557599}"/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449</Words>
  <Application>Microsoft Office PowerPoint</Application>
  <PresentationFormat>Widescreen</PresentationFormat>
  <Paragraphs>72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Lato</vt:lpstr>
      <vt:lpstr>Tahoma</vt:lpstr>
      <vt:lpstr>Trebuchet MS</vt:lpstr>
      <vt:lpstr>1_Office Theme</vt:lpstr>
      <vt:lpstr>COP28 | Integrated Media Activation</vt:lpstr>
      <vt:lpstr>Masdar – Global Outreach</vt:lpstr>
      <vt:lpstr>SCZONE</vt:lpstr>
      <vt:lpstr>RDH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Dina Farid</dc:creator>
  <cp:lastModifiedBy>Hussam El Hage</cp:lastModifiedBy>
  <cp:revision>3</cp:revision>
  <dcterms:created xsi:type="dcterms:W3CDTF">2026-02-11T09:27:55Z</dcterms:created>
  <dcterms:modified xsi:type="dcterms:W3CDTF">2026-02-17T08:46:34Z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0x010100E40834CCFEFF784D971A0D4CB79F9C4C</vt:lpwstr>
  </property>
</Properties>
</file>